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3" r:id="rId2"/>
    <p:sldId id="284" r:id="rId3"/>
    <p:sldId id="285" r:id="rId4"/>
    <p:sldId id="290" r:id="rId5"/>
    <p:sldId id="292" r:id="rId6"/>
    <p:sldId id="291" r:id="rId7"/>
    <p:sldId id="293" r:id="rId8"/>
    <p:sldId id="294" r:id="rId9"/>
    <p:sldId id="286" r:id="rId10"/>
    <p:sldId id="295" r:id="rId11"/>
    <p:sldId id="296" r:id="rId12"/>
    <p:sldId id="297" r:id="rId13"/>
    <p:sldId id="298" r:id="rId14"/>
    <p:sldId id="274" r:id="rId15"/>
  </p:sldIdLst>
  <p:sldSz cx="18288000" cy="10287000"/>
  <p:notesSz cx="6858000" cy="9144000"/>
  <p:embeddedFontLst>
    <p:embeddedFont>
      <p:font typeface="思源黑体" panose="02010600030101010101" charset="-122"/>
      <p:regular r:id="rId16"/>
    </p:embeddedFont>
    <p:embeddedFont>
      <p:font typeface="思源黑体-粗体 Bold" panose="02010600030101010101" charset="-122"/>
      <p:regular r:id="rId17"/>
    </p:embeddedFont>
    <p:embeddedFont>
      <p:font typeface="Aharoni CLM Bold" panose="02010600030101010101" charset="-79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82778"/>
            <a:ext cx="18288000" cy="8475522"/>
            <a:chOff x="0" y="0"/>
            <a:chExt cx="24384000" cy="11300695"/>
          </a:xfrm>
        </p:grpSpPr>
        <p:sp>
          <p:nvSpPr>
            <p:cNvPr id="3" name="AutoShape 3"/>
            <p:cNvSpPr/>
            <p:nvPr/>
          </p:nvSpPr>
          <p:spPr>
            <a:xfrm>
              <a:off x="0" y="1526326"/>
              <a:ext cx="24384000" cy="7803544"/>
            </a:xfrm>
            <a:prstGeom prst="rect">
              <a:avLst/>
            </a:prstGeom>
            <a:solidFill>
              <a:srgbClr val="003070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0" y="9329870"/>
              <a:ext cx="24384000" cy="44772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alphaModFix amt="25000"/>
            </a:blip>
            <a:srcRect t="60877"/>
            <a:stretch>
              <a:fillRect/>
            </a:stretch>
          </p:blipFill>
          <p:spPr>
            <a:xfrm>
              <a:off x="0" y="9774370"/>
              <a:ext cx="24384000" cy="152632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alphaModFix amt="9999"/>
            </a:blip>
            <a:srcRect t="60877"/>
            <a:stretch>
              <a:fillRect/>
            </a:stretch>
          </p:blipFill>
          <p:spPr>
            <a:xfrm rot="-10800000">
              <a:off x="0" y="0"/>
              <a:ext cx="24384000" cy="1526326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2004539" y="1591729"/>
            <a:ext cx="3867418" cy="5238646"/>
            <a:chOff x="0" y="0"/>
            <a:chExt cx="635000" cy="86014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" cy="860145"/>
            </a:xfrm>
            <a:custGeom>
              <a:avLst/>
              <a:gdLst/>
              <a:ahLst/>
              <a:cxnLst/>
              <a:rect l="l" t="t" r="r" b="b"/>
              <a:pathLst>
                <a:path w="635000" h="860145">
                  <a:moveTo>
                    <a:pt x="635000" y="0"/>
                  </a:moveTo>
                  <a:lnTo>
                    <a:pt x="635000" y="745845"/>
                  </a:lnTo>
                  <a:lnTo>
                    <a:pt x="317500" y="860145"/>
                  </a:lnTo>
                  <a:lnTo>
                    <a:pt x="0" y="745845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04775"/>
              <a:ext cx="635000" cy="803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07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871957" y="1591729"/>
            <a:ext cx="336332" cy="335794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A6A6A6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107613" y="2380416"/>
            <a:ext cx="3661271" cy="3661271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7117377" y="3197499"/>
            <a:ext cx="10572049" cy="2927717"/>
            <a:chOff x="0" y="-47625"/>
            <a:chExt cx="14096065" cy="3903621"/>
          </a:xfrm>
        </p:grpSpPr>
        <p:sp>
          <p:nvSpPr>
            <p:cNvPr id="14" name="TextBox 14"/>
            <p:cNvSpPr txBox="1"/>
            <p:nvPr/>
          </p:nvSpPr>
          <p:spPr>
            <a:xfrm>
              <a:off x="25400" y="1176442"/>
              <a:ext cx="14070665" cy="1626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239"/>
                </a:lnSpc>
              </a:pPr>
              <a:r>
                <a:rPr lang="zh-CN" altLang="en-US" sz="7200" spc="799" dirty="0">
                  <a:solidFill>
                    <a:srgbClr val="FFFFFF"/>
                  </a:solidFill>
                  <a:ea typeface="思源黑体-粗体 Bold"/>
                </a:rPr>
                <a:t>操作系统算法模拟系统</a:t>
              </a:r>
              <a:endParaRPr lang="en-US" sz="7200" spc="799" dirty="0">
                <a:solidFill>
                  <a:srgbClr val="FFFFFF"/>
                </a:solidFill>
                <a:ea typeface="思源黑体-粗体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4096065" cy="1154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40"/>
                </a:lnSpc>
              </a:pPr>
              <a:r>
                <a:rPr lang="en-US" sz="5500" spc="550" dirty="0" err="1">
                  <a:solidFill>
                    <a:srgbClr val="FFFFFF"/>
                  </a:solidFill>
                  <a:ea typeface="思源黑体-粗体 Bold"/>
                </a:rPr>
                <a:t>基于</a:t>
              </a:r>
              <a:r>
                <a:rPr lang="en-US" altLang="zh-CN" sz="5500" spc="550" dirty="0" err="1">
                  <a:solidFill>
                    <a:srgbClr val="FFFFFF"/>
                  </a:solidFill>
                  <a:ea typeface="思源黑体-粗体 Bold"/>
                </a:rPr>
                <a:t>Qt</a:t>
              </a:r>
              <a:r>
                <a:rPr lang="zh-CN" altLang="en-US" sz="5500" spc="550" dirty="0">
                  <a:solidFill>
                    <a:srgbClr val="FFFFFF"/>
                  </a:solidFill>
                  <a:ea typeface="思源黑体-粗体 Bold"/>
                </a:rPr>
                <a:t>框架与</a:t>
              </a:r>
              <a:r>
                <a:rPr lang="en-US" altLang="zh-CN" sz="5500" spc="550" dirty="0">
                  <a:solidFill>
                    <a:srgbClr val="FFFFFF"/>
                  </a:solidFill>
                  <a:ea typeface="思源黑体-粗体 Bold"/>
                </a:rPr>
                <a:t>C++11</a:t>
              </a:r>
              <a:r>
                <a:rPr lang="zh-CN" altLang="en-US" sz="5500" spc="550" dirty="0">
                  <a:solidFill>
                    <a:srgbClr val="FFFFFF"/>
                  </a:solidFill>
                  <a:ea typeface="思源黑体-粗体 Bold"/>
                </a:rPr>
                <a:t>的</a:t>
              </a:r>
              <a:endParaRPr lang="en-US" sz="5500" spc="550" dirty="0">
                <a:solidFill>
                  <a:srgbClr val="FFFFFF"/>
                </a:solidFill>
                <a:ea typeface="思源黑体-粗体 Bold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7000" y="3238050"/>
              <a:ext cx="13969065" cy="617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96"/>
                </a:lnSpc>
              </a:pPr>
              <a:r>
                <a:rPr lang="en-US" altLang="zh-CN" sz="3200" spc="256" dirty="0" err="1">
                  <a:solidFill>
                    <a:srgbClr val="FFFFFF"/>
                  </a:solidFill>
                  <a:latin typeface="Aharoni CLM Bold"/>
                </a:rPr>
                <a:t>Kylin_Tenet_OS_Design</a:t>
              </a:r>
              <a:endParaRPr lang="en-US" sz="3200" spc="256" dirty="0">
                <a:solidFill>
                  <a:srgbClr val="FFFFFF"/>
                </a:solidFill>
                <a:latin typeface="Aharoni CLM Bold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8700" y="8954760"/>
            <a:ext cx="16230600" cy="429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5"/>
              </a:lnSpc>
            </a:pPr>
            <a:r>
              <a:rPr lang="en-US" sz="2699" spc="269" dirty="0" err="1">
                <a:solidFill>
                  <a:srgbClr val="003070"/>
                </a:solidFill>
                <a:ea typeface="思源黑体"/>
              </a:rPr>
              <a:t>指导老师</a:t>
            </a:r>
            <a:r>
              <a:rPr lang="en-US" sz="2699" spc="269" dirty="0">
                <a:solidFill>
                  <a:srgbClr val="003070"/>
                </a:solidFill>
                <a:ea typeface="思源黑体"/>
              </a:rPr>
              <a:t>：</a:t>
            </a:r>
            <a:r>
              <a:rPr lang="zh-CN" altLang="en-US" sz="2699" spc="269" dirty="0">
                <a:solidFill>
                  <a:srgbClr val="003070"/>
                </a:solidFill>
                <a:ea typeface="思源黑体"/>
              </a:rPr>
              <a:t>李芳老师</a:t>
            </a:r>
            <a:r>
              <a:rPr lang="en-US" sz="2699" spc="269" dirty="0">
                <a:solidFill>
                  <a:srgbClr val="003070"/>
                </a:solidFill>
                <a:ea typeface="思源黑体"/>
              </a:rPr>
              <a:t>          </a:t>
            </a:r>
            <a:r>
              <a:rPr lang="en-US" sz="2699" spc="269" dirty="0" err="1">
                <a:solidFill>
                  <a:srgbClr val="003070"/>
                </a:solidFill>
                <a:ea typeface="思源黑体"/>
              </a:rPr>
              <a:t>学生</a:t>
            </a:r>
            <a:r>
              <a:rPr lang="en-US" sz="2699" spc="269" dirty="0">
                <a:solidFill>
                  <a:srgbClr val="003070"/>
                </a:solidFill>
                <a:ea typeface="思源黑体"/>
              </a:rPr>
              <a:t>：</a:t>
            </a:r>
            <a:r>
              <a:rPr lang="zh-CN" altLang="en-US" sz="2699" spc="269" dirty="0">
                <a:solidFill>
                  <a:srgbClr val="003070"/>
                </a:solidFill>
                <a:ea typeface="思源黑体"/>
              </a:rPr>
              <a:t>李欢欢</a:t>
            </a:r>
            <a:r>
              <a:rPr lang="en-US" sz="2699" spc="269" dirty="0">
                <a:solidFill>
                  <a:srgbClr val="003070"/>
                </a:solidFill>
                <a:ea typeface="思源黑体"/>
              </a:rPr>
              <a:t> </a:t>
            </a:r>
            <a:r>
              <a:rPr lang="zh-CN" altLang="en-US" sz="2699" spc="269" dirty="0">
                <a:solidFill>
                  <a:srgbClr val="003070"/>
                </a:solidFill>
                <a:ea typeface="思源黑体"/>
              </a:rPr>
              <a:t>刘易行</a:t>
            </a:r>
            <a:r>
              <a:rPr lang="en-US" sz="2699" spc="269" dirty="0">
                <a:solidFill>
                  <a:srgbClr val="003070"/>
                </a:solidFill>
                <a:ea typeface="思源黑体"/>
              </a:rPr>
              <a:t>          </a:t>
            </a:r>
            <a:r>
              <a:rPr lang="en-US" sz="2699" spc="269" dirty="0" err="1">
                <a:solidFill>
                  <a:srgbClr val="003070"/>
                </a:solidFill>
                <a:ea typeface="思源黑体"/>
              </a:rPr>
              <a:t>长安大学信息工程学院</a:t>
            </a:r>
            <a:endParaRPr lang="en-US" sz="2699" spc="269" dirty="0">
              <a:solidFill>
                <a:srgbClr val="003070"/>
              </a:solidFill>
              <a:ea typeface="思源黑体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页面调度算法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66673" cy="5534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-FIFO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LRU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OPT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算法实现模拟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文件读写操作，读取序列访页串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滑块控制，控制页框个数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支持单步模拟和全部模拟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重置系统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BAA2EC0-DC1F-F505-8CA0-03A36932B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400" y="2812679"/>
            <a:ext cx="7219048" cy="5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35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作业调度算法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-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周转时间的计算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66673" cy="5162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PCB_Calculate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控制管理进程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-FCFS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HRN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SF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算法实现模拟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多控件操作 随机添加创建作业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重置系统，支持复用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0F0522-0948-781E-7F00-13FDA99BE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730" y="3030605"/>
            <a:ext cx="8304762" cy="51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64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作业调度算法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-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周转时间的计算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66673" cy="5162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PCB_Calculate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控制管理进程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-FCFS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HRN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SF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算法实现模拟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多控件操作 随机添加创建作业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重置系统，支持复用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084DEE-2DCB-6E5C-F622-FEE1C903B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6123" y="2095500"/>
            <a:ext cx="8419048" cy="6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5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任务管理器仿制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66673" cy="6278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仿制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Windows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任务管理器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基于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Ring3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层和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tlToolHelper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实现控制操作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查看进程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ID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、进程名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查看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DLL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名、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DLL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路径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杀死进程、阻塞、挂起等操作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91D015-29D1-0871-11E2-556883123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7115" y="3065392"/>
            <a:ext cx="7219048" cy="43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810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9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4800" y="21535"/>
            <a:ext cx="18288000" cy="9258300"/>
            <a:chOff x="0" y="0"/>
            <a:chExt cx="24384000" cy="1234440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384000" cy="10373574"/>
            </a:xfrm>
            <a:prstGeom prst="rect">
              <a:avLst/>
            </a:prstGeom>
            <a:solidFill>
              <a:srgbClr val="003070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0" y="10373574"/>
              <a:ext cx="24384000" cy="44772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alphaModFix amt="25000"/>
            </a:blip>
            <a:srcRect t="60877"/>
            <a:stretch>
              <a:fillRect/>
            </a:stretch>
          </p:blipFill>
          <p:spPr>
            <a:xfrm>
              <a:off x="0" y="10818074"/>
              <a:ext cx="24384000" cy="1526326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985090"/>
            <a:ext cx="16230600" cy="155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500"/>
              </a:lnSpc>
            </a:pPr>
            <a:r>
              <a:rPr lang="zh-CN" altLang="en-US" sz="7500" spc="1125" dirty="0">
                <a:solidFill>
                  <a:srgbClr val="FFFFFF"/>
                </a:solidFill>
                <a:ea typeface="思源黑体-粗体 Bold"/>
              </a:rPr>
              <a:t>感谢老师聆听，请老师批评指正！</a:t>
            </a:r>
            <a:endParaRPr lang="en-US" sz="7500" spc="1125" dirty="0">
              <a:solidFill>
                <a:srgbClr val="FFFFFF"/>
              </a:solidFill>
              <a:ea typeface="思源黑体-粗体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整体设计概览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FE58E29-7ADA-33B6-881A-84163DDC7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109" y="3030605"/>
            <a:ext cx="12360560" cy="5607743"/>
          </a:xfrm>
          <a:prstGeom prst="rect">
            <a:avLst/>
          </a:prstGeom>
        </p:spPr>
      </p:pic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1" y="3695700"/>
            <a:ext cx="4124140" cy="5906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基于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Qt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框架实现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使用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C++11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语法标准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核心为信号与槽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SIGNAL &amp; SLOT</a:t>
            </a: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涵盖进程管理、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页式淘汰算法模拟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Windows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进程控制</a:t>
            </a: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09399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概览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6514879" cy="47906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多窗口跨线程信号与槽通信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设计了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PCB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用于控制和管理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QList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 &amp;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QTable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 &amp;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QBtn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多控件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实现了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RR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算法与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HPF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抢占式算法实现，允许抢占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进程处理进度可视化呈现</a:t>
            </a: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252589-2704-A923-57BE-0553CAB7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2705100"/>
            <a:ext cx="8190476" cy="5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2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—PCB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进程控制块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96080" cy="48395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进程控制块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PCB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类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PID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进程标识符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status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进程状态 终止 调度中 完成 阻塞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priority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优先级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runtime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已运行时间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max_runtime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总运行时间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-*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pcb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记录下一个进程</a:t>
            </a: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B2A91E-47A1-861B-5A1B-061204F8E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0" y="2552700"/>
            <a:ext cx="6585736" cy="663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73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进程显示 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&amp; 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添加进程 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&amp;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选择算法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9304875" cy="55833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使用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ProcessItem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类来表示进程信息和进度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进度条形式展示处理进度 百分比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添加进程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AddProcess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类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添加完后 发送信号 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emit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SendPCB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()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到主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主窗口收到 槽函数响应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receivePCB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()</a:t>
            </a: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选择算法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chooseAlgo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两种算法 两个按钮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btn_RR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btn_HPF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DCD879-581F-2D72-2F48-39D63F200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4600" y="1991803"/>
            <a:ext cx="5791200" cy="135080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2997AC-A11A-2DA6-4B7D-790ABF7B9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7343" y="3848100"/>
            <a:ext cx="4085714" cy="17333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07A0171-87B2-6101-DD02-34C2D1EBF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2196" y="6123780"/>
            <a:ext cx="4495238" cy="3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50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—RR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时间片轮转算法流程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6514879" cy="5906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启动程序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添加进程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AddProcess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</a:t>
            </a: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SendPCB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 &amp;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ReceivePCB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选择算法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ChooseAlgo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btn_RR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&amp; 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ReceiveRR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设置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type=2</a:t>
            </a: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进程从后备传入就绪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开始调度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on_btn_start_click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启动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QTimer_RR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 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时钟开始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每一秒调用一次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refresh_RR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	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信号：</a:t>
            </a:r>
            <a:r>
              <a:rPr lang="en-US" altLang="zh-CN" sz="3200" b="1" spc="120" dirty="0" err="1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Qtimer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-&gt;timeout</a:t>
            </a: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252589-2704-A923-57BE-0553CAB7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2705100"/>
            <a:ext cx="8190476" cy="5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21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—RR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时间片轮转算法流程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6514879" cy="327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4C5A49-CE8D-7D78-11F7-B8704637F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692396"/>
            <a:ext cx="14506447" cy="842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37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处理机调度模拟</a:t>
            </a:r>
            <a:r>
              <a:rPr lang="en-US" altLang="zh-CN" sz="3500" spc="350" dirty="0">
                <a:solidFill>
                  <a:srgbClr val="003070"/>
                </a:solidFill>
                <a:latin typeface="思源黑体-粗体 Bold"/>
              </a:rPr>
              <a:t>—RR</a:t>
            </a: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时间片轮转算法流程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6514879" cy="327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BA3CE3D-5A89-1B78-ECC5-4099E9916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829" y="3417790"/>
            <a:ext cx="9495238" cy="43809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A0B9A8-A5DF-DE88-529B-93594CEB8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7200" y="3859655"/>
            <a:ext cx="4028571" cy="2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59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457201" y="4331843"/>
            <a:ext cx="29405" cy="181418"/>
          </a:xfrm>
          <a:custGeom>
            <a:avLst/>
            <a:gdLst/>
            <a:ahLst/>
            <a:cxnLst/>
            <a:rect l="l" t="t" r="r" b="b"/>
            <a:pathLst>
              <a:path w="450850" h="450850">
                <a:moveTo>
                  <a:pt x="450850" y="450850"/>
                </a:moveTo>
                <a:lnTo>
                  <a:pt x="0" y="450850"/>
                </a:lnTo>
                <a:lnTo>
                  <a:pt x="450850" y="0"/>
                </a:lnTo>
                <a:close/>
              </a:path>
            </a:pathLst>
          </a:custGeom>
          <a:solidFill>
            <a:srgbClr val="A6A6A6"/>
          </a:solidFill>
        </p:spPr>
      </p:sp>
      <p:sp>
        <p:nvSpPr>
          <p:cNvPr id="10" name="AutoShape 10"/>
          <p:cNvSpPr/>
          <p:nvPr/>
        </p:nvSpPr>
        <p:spPr>
          <a:xfrm>
            <a:off x="3773593" y="1648652"/>
            <a:ext cx="14057207" cy="0"/>
          </a:xfrm>
          <a:prstGeom prst="line">
            <a:avLst/>
          </a:prstGeom>
          <a:ln w="19050" cap="flat">
            <a:solidFill>
              <a:srgbClr val="00307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7190" y="266700"/>
            <a:ext cx="2763905" cy="2763905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983268" y="746443"/>
            <a:ext cx="12228407" cy="5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zh-CN" altLang="en-US" sz="3500" spc="350" dirty="0">
                <a:solidFill>
                  <a:srgbClr val="003070"/>
                </a:solidFill>
                <a:latin typeface="思源黑体-粗体 Bold"/>
              </a:rPr>
              <a:t>页面调度算法</a:t>
            </a:r>
            <a:endParaRPr lang="en-US" sz="3500" spc="350" dirty="0">
              <a:solidFill>
                <a:srgbClr val="003070"/>
              </a:solidFill>
              <a:latin typeface="思源黑体-粗体 Bold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CC146533-AD32-BF15-73AF-5A0EFCC404FA}"/>
              </a:ext>
            </a:extLst>
          </p:cNvPr>
          <p:cNvSpPr txBox="1"/>
          <p:nvPr/>
        </p:nvSpPr>
        <p:spPr>
          <a:xfrm>
            <a:off x="800320" y="3695700"/>
            <a:ext cx="8466673" cy="5534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-FIFO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LRU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、</a:t>
            </a: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OPT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算法实现模拟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文件读写操作，读取序列访页串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滑块控制，控制页框个数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支持单步模拟和全部模拟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altLang="zh-CN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-</a:t>
            </a:r>
            <a:r>
              <a:rPr lang="zh-CN" altLang="en-US" sz="3200" b="1" spc="120" dirty="0">
                <a:solidFill>
                  <a:srgbClr val="000000"/>
                </a:solidFill>
                <a:latin typeface="思源黑体" panose="02010600030101010101" charset="-122"/>
                <a:ea typeface="思源黑体" panose="02010600030101010101" charset="-122"/>
              </a:rPr>
              <a:t>重置系统</a:t>
            </a: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32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altLang="zh-CN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endParaRPr lang="en-US" sz="1600" b="1" spc="120" dirty="0">
              <a:solidFill>
                <a:srgbClr val="000000"/>
              </a:solidFill>
              <a:latin typeface="思源黑体" panose="02010600030101010101" charset="-122"/>
              <a:ea typeface="思源黑体" panose="02010600030101010101" charset="-122"/>
            </a:endParaRPr>
          </a:p>
          <a:p>
            <a:pPr>
              <a:lnSpc>
                <a:spcPts val="2880"/>
              </a:lnSpc>
            </a:pPr>
            <a:r>
              <a:rPr lang="en-US" sz="1600" spc="120" dirty="0">
                <a:solidFill>
                  <a:srgbClr val="000000"/>
                </a:solidFill>
                <a:latin typeface="思源黑体"/>
              </a:rPr>
              <a:t>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096401-1F72-D803-4575-04AAFEC78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922" y="2829214"/>
            <a:ext cx="7895238" cy="4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96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547</Words>
  <Application>Microsoft Office PowerPoint</Application>
  <PresentationFormat>自定义</PresentationFormat>
  <Paragraphs>166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Aharoni CLM Bold</vt:lpstr>
      <vt:lpstr>Arial</vt:lpstr>
      <vt:lpstr>思源黑体</vt:lpstr>
      <vt:lpstr>思源黑体-粗体 Bold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设计答辩</dc:title>
  <dc:creator>Administrator</dc:creator>
  <cp:lastModifiedBy>刘 易行</cp:lastModifiedBy>
  <cp:revision>10</cp:revision>
  <dcterms:created xsi:type="dcterms:W3CDTF">2006-08-16T00:00:00Z</dcterms:created>
  <dcterms:modified xsi:type="dcterms:W3CDTF">2023-06-04T13:51:25Z</dcterms:modified>
  <dc:identifier>DAFG89YjTBc</dc:identifier>
</cp:coreProperties>
</file>

<file path=docProps/thumbnail.jpeg>
</file>